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3" r:id="rId3"/>
    <p:sldId id="264" r:id="rId4"/>
    <p:sldId id="310" r:id="rId5"/>
    <p:sldId id="265" r:id="rId6"/>
    <p:sldId id="267" r:id="rId7"/>
    <p:sldId id="269" r:id="rId8"/>
    <p:sldId id="273" r:id="rId9"/>
    <p:sldId id="312" r:id="rId10"/>
    <p:sldId id="313" r:id="rId11"/>
    <p:sldId id="314" r:id="rId12"/>
    <p:sldId id="315" r:id="rId13"/>
    <p:sldId id="274" r:id="rId14"/>
    <p:sldId id="277" r:id="rId15"/>
    <p:sldId id="280" r:id="rId16"/>
    <p:sldId id="287" r:id="rId17"/>
    <p:sldId id="292" r:id="rId18"/>
    <p:sldId id="293" r:id="rId19"/>
    <p:sldId id="316" r:id="rId20"/>
    <p:sldId id="295" r:id="rId21"/>
    <p:sldId id="302" r:id="rId22"/>
    <p:sldId id="300" r:id="rId23"/>
    <p:sldId id="299" r:id="rId24"/>
    <p:sldId id="304" r:id="rId25"/>
    <p:sldId id="305" r:id="rId26"/>
    <p:sldId id="307" r:id="rId27"/>
    <p:sldId id="308" r:id="rId28"/>
    <p:sldId id="309" r:id="rId29"/>
    <p:sldId id="317" r:id="rId30"/>
    <p:sldId id="318" r:id="rId31"/>
    <p:sldId id="290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728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3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5EA00CD072C0CE91B020D6847B9B852AFB3918862A09CD90A6E0E44cFL9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00EE7D8ED6FEE42E2B8908807A94832C2CF63A113BB980BAA092490515LD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ACE508257E68FB330D8C0C0697EA86AAE0E7715A7209A0EE2DBDB97N4M0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244879D330EAC115D7F8DEF9E73473431D7C7FF2AAB9828D56ABD1365K3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244879D330EAC115D7F8DEF9E73473431D7C4F22CAB9828D56ABD1365K3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244879D330EAC115D7F8DEF9E73473431D7C7FC2EAB9828D56ABD1365K3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244879D330EAC115D7F8DEF9E73473431D7C7F32EAB9828D56ABD1365K3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244879D330EAC115D7F8DEF9E73473431D7C7FC2CAB9828D56ABD1365K3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244879D330EAC115D7F8DEF9E73473431D7C4FD2DAB9828D56ABD1365K3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00EE7D8ED6FEE42E2B8908807A94832C2CF63A133AB980BAA092490515LD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8C75D94561770B416802AB5FC2C80039319A5D8B822FAC2B3540F28G3W8I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00EE7D8ED6FEE42E2B8908807A94832C2CF63A173AB980BAA092490515LD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ACE508257E68FB330D8C0C0697EA86AAE0E7713A9209A0EE2DBDB97N4M0N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ACE508257E68FB330D8C0C0697EA86AAE0E7415AA209A0EE2DBDB97N4M0N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04052D2E1F78D39AF7B284123C4525110A44D0ADD2AED3CAF25511D971M2N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04052D2E1F78D39AF7B284123C4525110A44D0AADFAED3CAF25511D971M2N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F49D68ABAA8F8A7515A45E9B856BA362CF3D99A31997A5094817BF1W2N4N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F49D68ABAA8F8A7515A45E9B856BA362CF2D09D36997A5094817BF1W2N4N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73A92C57D21BAF295E252EFDAC9A81268E2F76E2D2A7B2899FA5739u3N0N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DE3393AF98DEBCCC67C64C4864A41A96CD2DF2CBE69CB3E8FCC0A354O6O3N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244879D330EAC115D7F8DEF9E73473431D7C4F22CAB9828D56ABD1365K3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8C75D94561770B416802AB5FC2C80039319A5DCB522FAC2B3540F28G3W8I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244879D330EAC115D7F8DEF9E73473431D7C4F22CAB9828D56ABD1365K3N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ensart.ru/picturecontent-pid-a115-et-4424736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9988BD1B861A272AB7D832BD09B828EB9C85893428F77ABE6887A05G1J5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8C75D94561770B416802AB5FC2C80039319A5DEB322FAC2B3540F28G3W8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8C75D94561770B416802AB5FC2C80039319A5DCB022FAC2B3540F28G3W8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8C75D94561770B416802AB5FC2C80039319A4DCB622FAC2B3540F28G3W8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9988BD1B861A272AB7D832BD09B828EB9C8589D418F77ABE6887A05G1J5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244879D330EAC115D7F8DEF9E73473431D7C7FC2DAB9828D56ABD1365K3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3762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Обзор нормативных документов В СФЕРЕ ЗДРАВООХРАНЕНИЯ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73630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sz="5400" dirty="0" smtClean="0"/>
              <a:t>3 квартал 2017 года</a:t>
            </a:r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/>
              <a:t>Главная медсестра ГУ «РСПК»</a:t>
            </a:r>
          </a:p>
          <a:p>
            <a:pPr algn="l"/>
            <a:r>
              <a:rPr lang="ru-RU" sz="2400" dirty="0" smtClean="0"/>
              <a:t>Кощеева С.М. 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2692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hlinkClick r:id="rId2"/>
              </a:rPr>
              <a:t>Приказ</a:t>
            </a:r>
            <a:r>
              <a:rPr lang="ru-RU" sz="2000" dirty="0" smtClean="0"/>
              <a:t> МВД России от 17.07.2017 N 469</a:t>
            </a:r>
            <a:br>
              <a:rPr lang="ru-RU" sz="2000" dirty="0" smtClean="0"/>
            </a:br>
            <a:r>
              <a:rPr lang="ru-RU" sz="2000" dirty="0" smtClean="0"/>
              <a:t>"Об утверждении Административного регламента Министерства внутренних дел Российской Федерации по предоставлению государственной услуги по выдаче заключений об отсутствии у работников, которые в силу своих служебных обязанностей получат доступ непосредственно к </a:t>
            </a:r>
            <a:r>
              <a:rPr lang="ru-RU" sz="2000" dirty="0" err="1" smtClean="0"/>
              <a:t>прекурсорам</a:t>
            </a:r>
            <a:r>
              <a:rPr lang="ru-RU" sz="2000" dirty="0" smtClean="0"/>
              <a:t> наркотических средств и психотропных веществ, непогашенной или неснятой судимости за преступление средней тяжести, тяжкое и особо тяжкое преступление или преступление, связанное с незаконным оборотом наркотических средств, психотропных веществ и их </a:t>
            </a:r>
            <a:r>
              <a:rPr lang="ru-RU" sz="2000" dirty="0" err="1" smtClean="0"/>
              <a:t>прекурсоров</a:t>
            </a:r>
            <a:r>
              <a:rPr lang="ru-RU" sz="2000" dirty="0" smtClean="0"/>
              <a:t> либо с незаконным культивированием </a:t>
            </a:r>
            <a:r>
              <a:rPr lang="ru-RU" sz="2000" dirty="0" err="1" smtClean="0"/>
              <a:t>наркосодержащих</a:t>
            </a:r>
            <a:r>
              <a:rPr lang="ru-RU" sz="2000" dirty="0" smtClean="0"/>
              <a:t> растений, в том числе совершенное за пределами Российской Федерации"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455736"/>
            <a:ext cx="7239000" cy="696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261088"/>
          </a:xfrm>
        </p:spPr>
        <p:txBody>
          <a:bodyPr>
            <a:normAutofit/>
          </a:bodyPr>
          <a:lstStyle/>
          <a:p>
            <a:r>
              <a:rPr lang="ru-RU" sz="2400" dirty="0" smtClean="0">
                <a:hlinkClick r:id="rId2"/>
              </a:rPr>
              <a:t>Приказ</a:t>
            </a:r>
            <a:r>
              <a:rPr lang="ru-RU" sz="2400" dirty="0" smtClean="0"/>
              <a:t> МВД России от 26.06.2017 N 411</a:t>
            </a:r>
            <a:br>
              <a:rPr lang="ru-RU" sz="2400" dirty="0" smtClean="0"/>
            </a:br>
            <a:r>
              <a:rPr lang="ru-RU" sz="2400" dirty="0" smtClean="0"/>
              <a:t>«Об утверждении Административного регламента Министерства внутренних дел Российской Федерации исполнения государственной функции по осуществлению государственного контроля (надзора) в сфере деятельности, связанной с оборотом </a:t>
            </a:r>
            <a:r>
              <a:rPr lang="ru-RU" sz="2400" dirty="0" err="1" smtClean="0"/>
              <a:t>прекурсоров</a:t>
            </a:r>
            <a:r>
              <a:rPr lang="ru-RU" sz="2400" dirty="0" smtClean="0"/>
              <a:t> наркотических средств и психотропных веществ»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455736"/>
            <a:ext cx="7239000" cy="696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77112"/>
          </a:xfrm>
        </p:spPr>
        <p:txBody>
          <a:bodyPr>
            <a:normAutofit/>
          </a:bodyPr>
          <a:lstStyle/>
          <a:p>
            <a:r>
              <a:rPr lang="ru-RU" sz="2400" dirty="0" smtClean="0">
                <a:hlinkClick r:id="rId2"/>
              </a:rPr>
              <a:t>Приказ</a:t>
            </a:r>
            <a:r>
              <a:rPr lang="ru-RU" sz="2400" dirty="0" smtClean="0"/>
              <a:t> МВД России от 02.08.2017 N 593</a:t>
            </a:r>
            <a:br>
              <a:rPr lang="ru-RU" sz="2400" dirty="0" smtClean="0"/>
            </a:br>
            <a:r>
              <a:rPr lang="ru-RU" sz="2400" dirty="0" smtClean="0"/>
              <a:t>"Об утверждении Административного регламента Министерства внутренних дел Российской Федерации по предоставлению государственной услуги по выдаче разрешений Министерства внутренних дел Российской Федерации на право ввоза (вывоза) наркотических средств, психотропных веществ и их </a:t>
            </a:r>
            <a:r>
              <a:rPr lang="ru-RU" sz="2400" dirty="0" err="1" smtClean="0"/>
              <a:t>прекурсоров</a:t>
            </a:r>
            <a:r>
              <a:rPr lang="ru-RU" sz="2400" dirty="0" smtClean="0"/>
              <a:t>"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381328"/>
            <a:ext cx="7239000" cy="744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748920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hlinkClick r:id="rId2"/>
              </a:rPr>
              <a:t>Постановление</a:t>
            </a:r>
            <a:r>
              <a:rPr lang="ru-RU" sz="2200" dirty="0" smtClean="0"/>
              <a:t> Правительства РФ от 14.08.2017 N 967</a:t>
            </a:r>
            <a:br>
              <a:rPr lang="ru-RU" sz="2200" dirty="0" smtClean="0"/>
            </a:br>
            <a:r>
              <a:rPr lang="ru-RU" sz="2200" dirty="0" smtClean="0"/>
              <a:t>"Об особенностях осуществления закупки медицинских изделий одноразового применения (использования) из поливинилхлоридных пластиков для обеспечения государственных и муниципальных ну</a:t>
            </a:r>
            <a:r>
              <a:rPr lang="ru-RU" sz="2000" dirty="0" smtClean="0"/>
              <a:t>жд"</a:t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7239000" cy="42210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200" dirty="0" smtClean="0"/>
              <a:t>     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Утверждены Правила отбора организаций, реализующих в 2017-2024 годах проекты по расширению производства отечественных медицинских изделий из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ПВХ-пластиков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в целях их закупки для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госнужд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Отбор таких организаций проводится в целях реализации комплексных проектов по расширению или локализации производства отечественных медицинских изделий и замещения их аналогов, происходящих из иностранных государств, в отношении которых установлены ограничения допуска для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госзакупок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по перечню таких изделий, установленному Постановлением Правительства РФ от 14.08.2017 N 968.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96792"/>
          </a:xfrm>
        </p:spPr>
        <p:txBody>
          <a:bodyPr>
            <a:normAutofit/>
          </a:bodyPr>
          <a:lstStyle/>
          <a:p>
            <a:r>
              <a:rPr lang="ru-RU" sz="2000" dirty="0" smtClean="0">
                <a:hlinkClick r:id="rId2"/>
              </a:rPr>
              <a:t>Постановление</a:t>
            </a:r>
            <a:r>
              <a:rPr lang="ru-RU" sz="2000" dirty="0" smtClean="0"/>
              <a:t> Правительства РФ от 14.08.2017 N 968</a:t>
            </a:r>
            <a:br>
              <a:rPr lang="ru-RU" sz="2000" dirty="0" smtClean="0"/>
            </a:br>
            <a:r>
              <a:rPr lang="ru-RU" sz="2000" dirty="0" smtClean="0"/>
              <a:t>"О внесении изменений в постановление Правительства Российской Федерации от 5 февраля 2015 г. N 102"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16832"/>
            <a:ext cx="7776864" cy="453890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Утвержден перечень происходящих из иностранных государств медицинских изделий одноразового применения из поливинилхлоридных пластиков, ограниченных для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госзакупок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Предусмотрено, что для закупок медицинских изделий, включенных в перечень, заказчик отклоняет все заявки (окончательные предложения), содержащие предложения о поставке данных медицинских изделий, при условии, что на участие в определении поставщика подано не менее одной удовлетворяющей требованиям документации о закупке заявки.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В перечень включены, в частности, такие медицинские изделия, как устройства для переливания крови, кровезаменителей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инфузионных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растворов, контейнеры для заготовки, хранения и транспортирования донорской крови и ее компонентов, расходные материалы для аппаратов искусственной вентиляции легких и др.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99176" cy="166880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hlinkClick r:id="rId2"/>
              </a:rPr>
              <a:t>Приказ</a:t>
            </a:r>
            <a:r>
              <a:rPr lang="ru-RU" sz="2400" dirty="0" smtClean="0"/>
              <a:t> Минздрава России от 10.08.2017 N 514н</a:t>
            </a:r>
            <a:br>
              <a:rPr lang="ru-RU" sz="2400" dirty="0" smtClean="0"/>
            </a:br>
            <a:r>
              <a:rPr lang="ru-RU" sz="2400" dirty="0" smtClean="0"/>
              <a:t>"О Порядке проведения профилактических медицинских осмотров несовершеннолетних«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60848"/>
            <a:ext cx="7787208" cy="43948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С 1 января 2018 года начнет действовать новый порядок проведения профилактических медицинских осмотров несовершеннолетних.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Обновлен перечень врачей и исследований, которые проходят в рамках профилактического медосмотра несовершеннолетние определенных возрастов; исключены позиции, касающиеся детей возраста 1 год 9 месяцев и 2 лет 6 месяцев.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Кроме того, с 10 до 20 дней увеличена максимальная общая продолжительность I этапа профилактического осмотра (проведение осмотров врачами-специалистами и выполнение исследований, при отсутствии подозрений на наличие заболеваний).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Обновлены также отчетная форма N 030-ПО/у-17 "Карта профилактического медицинского осмотра несовершеннолетнего" и статистическая форма N 030-ПО/о-17 "Сведения о профилактических медицинских осмотрах несовершеннолетних».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064896" cy="486916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hlinkClick r:id="rId2"/>
              </a:rPr>
              <a:t>Приказ</a:t>
            </a:r>
            <a:r>
              <a:rPr lang="ru-RU" sz="2400" dirty="0" smtClean="0"/>
              <a:t> Минтруда России от 13.06.2017 N 486н</a:t>
            </a:r>
            <a:br>
              <a:rPr lang="ru-RU" sz="2400" dirty="0" smtClean="0"/>
            </a:br>
            <a:r>
              <a:rPr lang="ru-RU" sz="2400" dirty="0" smtClean="0"/>
              <a:t>"Об утверждении Порядка разработки и реализации индивидуальной программы реабилитации или </a:t>
            </a:r>
            <a:r>
              <a:rPr lang="ru-RU" sz="2400" dirty="0" err="1" smtClean="0"/>
              <a:t>абилитации</a:t>
            </a:r>
            <a:r>
              <a:rPr lang="ru-RU" sz="2400" dirty="0" smtClean="0"/>
              <a:t> инвалида, индивидуальной программы реабилитации или </a:t>
            </a:r>
            <a:r>
              <a:rPr lang="ru-RU" sz="2400" dirty="0" err="1" smtClean="0"/>
              <a:t>абилитации</a:t>
            </a:r>
            <a:r>
              <a:rPr lang="ru-RU" sz="2400" dirty="0" smtClean="0"/>
              <a:t> ребенка-инвалида, выдаваемых федеральными государственными учреждениями медико-социальной экспертизы, и их форм"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4"/>
            <a:ext cx="7239000" cy="3096344"/>
          </a:xfrm>
          <a:noFill/>
          <a:ln>
            <a:noFill/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Утверждены: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порядок разработки и реализации индивидуальной программы реабилитации или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инвалида, индивидуальной программы реабилитации или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ребенка-инвалида;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форма индивидуальной программы реабилитации или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инвалида, форма индивидуальной программы реабилитации или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ребенка-инвалида, выдаваемой федеральными государственными учреждениями медико-социальной экспертизы.</a:t>
            </a:r>
          </a:p>
          <a:p>
            <a:pPr marL="0" indent="274320">
              <a:buNone/>
            </a:pPr>
            <a:endParaRPr lang="ru-RU" sz="2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3384376"/>
          </a:xfrm>
        </p:spPr>
        <p:txBody>
          <a:bodyPr>
            <a:normAutofit/>
          </a:bodyPr>
          <a:lstStyle/>
          <a:p>
            <a:r>
              <a:rPr lang="ru-RU" sz="2000" dirty="0" smtClean="0">
                <a:hlinkClick r:id="rId2"/>
              </a:rPr>
              <a:t>Постановление</a:t>
            </a:r>
            <a:r>
              <a:rPr lang="ru-RU" sz="2000" dirty="0" smtClean="0"/>
              <a:t> Главного государственного санитарного врача РФ от 29.03.2017 N 44</a:t>
            </a:r>
            <a:br>
              <a:rPr lang="ru-RU" sz="2000" dirty="0" smtClean="0"/>
            </a:br>
            <a:r>
              <a:rPr lang="ru-RU" sz="2000" dirty="0" smtClean="0"/>
              <a:t>"Об утверждении санитарно-эпидемиологических правил СП 3.1.7.3465-17 "Профилактика чумы"</a:t>
            </a:r>
            <a:br>
              <a:rPr lang="ru-RU" sz="2000" dirty="0" smtClean="0"/>
            </a:br>
            <a:r>
              <a:rPr lang="ru-RU" sz="2000" dirty="0" smtClean="0"/>
              <a:t>(Зарегистрировано в Минюсте России 16.08.2017 N 47817)</a:t>
            </a:r>
            <a:br>
              <a:rPr lang="ru-RU" sz="20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348880"/>
            <a:ext cx="7416824" cy="432048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Правилами установлены основные требования к комплексу организационных, санитарно-противоэпидемических (профилактических) мероприятий, направленных на предупреждение возникновения и распространения заболеваний чумой.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Соблюдение правил является обязательным для всех граждан, индивидуальных предпринимателей и юридических лиц.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Чума является зоонозной природно-очаговой особо опасной бактериальной инфекционной болезнью с преимущественно трансмиссивным механизмом передачи возбудителя. Каждый случай чумы людей является основанием для объявления чрезвычайной ситуации в области санитарно-эпидемиологического благополучия населения РФ.</a:t>
            </a: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973056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hlinkClick r:id="rId2"/>
              </a:rPr>
              <a:t>Постановление</a:t>
            </a:r>
            <a:r>
              <a:rPr lang="ru-RU" sz="2200" dirty="0" smtClean="0"/>
              <a:t> Главного государственного санитарного врача РФ от 29.03.2017 N 45</a:t>
            </a:r>
            <a:br>
              <a:rPr lang="ru-RU" sz="2200" dirty="0" smtClean="0"/>
            </a:br>
            <a:r>
              <a:rPr lang="ru-RU" sz="2200" dirty="0" smtClean="0"/>
              <a:t>"О внесении изменений в санитарно-эпидемиологические правила СП 3.1.7.2629-10 "Профилактика сибирской язвы", утвержденные постановлением Главного государственного санитарного врача Российской Федерации от 13.05.2010 N 56"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7571184" cy="35307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Установлено, в частности, что при поступлении больных сибирской язвой в медицинские организации работа клинико-диагностических лабораторий медицинских организаций проводится по утвержденному плану мероприятий лабораторий в условиях поступления больных с особо опасными инфекционными болезнями (план перепрофилирования) в соответствии с требованиями санитарных правил по безопасности работ с микроорганизмами I-II групп патогенности (опасности).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План перепрофилирования утверждается главным врачом медицинской организации, согласовывается Главным государственным санитарным врачом административной территории субъекта РФ и содержит требования по безопасному отбору материала, перечень необходимого оборудования и его обеззараживания, требования по применению средств индивидуальной защиты, наличие и использование дезинфицирующих средств.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40808"/>
          </a:xfrm>
        </p:spPr>
        <p:txBody>
          <a:bodyPr>
            <a:noAutofit/>
          </a:bodyPr>
          <a:lstStyle/>
          <a:p>
            <a:r>
              <a:rPr lang="ru-RU" sz="2000" dirty="0" smtClean="0">
                <a:hlinkClick r:id="rId2"/>
              </a:rPr>
              <a:t>Постановление</a:t>
            </a:r>
            <a:r>
              <a:rPr lang="ru-RU" sz="2000" dirty="0" smtClean="0"/>
              <a:t> Главного государственного санитарного врача РФ от 08.06.2017 N 84</a:t>
            </a:r>
            <a:br>
              <a:rPr lang="ru-RU" sz="2000" dirty="0" smtClean="0"/>
            </a:br>
            <a:r>
              <a:rPr lang="ru-RU" sz="2000" dirty="0" smtClean="0"/>
              <a:t>"Об утверждении санитарно-эпидемиологических правил СП 3.1.1.3473-17 "Профилактика брюшного тифа и паратифов"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7239000" cy="425087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частности, Правилами установлены: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комплекс мероприятий по обеспечению федерального государственного санитарно-эпидемиологического надзора за брюшным тифом и паратифами;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рекомендации по выявлению случаев брюшного тифа и паратифов;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указания по проведению лабораторной диагностики брюшного тифа и паратифов;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противоэпидемические мероприятия при брюшном тифе и паратифах;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порядок выписки, допуска к работе и диспансерное наблюдение лиц, перенесших брюшной тиф и (или) паратифы;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дезинфекционные мероприятия при брюшном тифе и (или) паратифах;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рекомендации по проведению профилактических мероприятий;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рекомендации по организации гигиенического воспитания и обучения населения по вопросам профилактики брюшного тифа и паратифов.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316872"/>
          </a:xfrm>
        </p:spPr>
        <p:txBody>
          <a:bodyPr>
            <a:noAutofit/>
          </a:bodyPr>
          <a:lstStyle/>
          <a:p>
            <a:r>
              <a:rPr lang="ru-RU" sz="2400" dirty="0" smtClean="0"/>
              <a:t>Федеральный </a:t>
            </a:r>
            <a:r>
              <a:rPr lang="ru-RU" sz="2400" dirty="0" smtClean="0">
                <a:hlinkClick r:id="rId2"/>
              </a:rPr>
              <a:t>закон</a:t>
            </a:r>
            <a:r>
              <a:rPr lang="ru-RU" sz="2400" dirty="0" smtClean="0"/>
              <a:t> от 29.07.2017 N 221-ФЗ</a:t>
            </a:r>
            <a:br>
              <a:rPr lang="ru-RU" sz="2400" dirty="0" smtClean="0"/>
            </a:br>
            <a:r>
              <a:rPr lang="ru-RU" sz="2400" dirty="0" smtClean="0"/>
              <a:t>"О внесении изменений в статьи 1 и 42 Федерального закона "О санитарно-эпидемиологическом благополучии населения"</a:t>
            </a:r>
            <a:br>
              <a:rPr lang="ru-RU" sz="2400" dirty="0" smtClean="0"/>
            </a:br>
            <a:r>
              <a:rPr lang="ru-RU" sz="2400" dirty="0" smtClean="0"/>
              <a:t> 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348880"/>
            <a:ext cx="7444680" cy="417646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   Уточнено, что санитарно-эпидемиологическое заключение – документ,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удостоверяющий соответствие или несоответствие санитарно-эпидемиологическим и гигиеническим требованиям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факторов среды обитания, условий деятельности юридических лиц, граждан, в том числе индивидуальных предпринимателей, а также используемых ими территорий, зданий, строений, сооружений, помещений, оборудования, транспортных средств;</a:t>
            </a:r>
          </a:p>
          <a:p>
            <a:pPr algn="just"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 Ранее санитарно-эпидемиологическое заключение удостоверяло соответствие или несоответствие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санитарным правилам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7432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396992"/>
          </a:xfrm>
        </p:spPr>
        <p:txBody>
          <a:bodyPr>
            <a:normAutofit/>
          </a:bodyPr>
          <a:lstStyle/>
          <a:p>
            <a:r>
              <a:rPr lang="ru-RU" sz="2200" dirty="0" smtClean="0">
                <a:hlinkClick r:id="rId2"/>
              </a:rPr>
              <a:t>Приказ</a:t>
            </a:r>
            <a:r>
              <a:rPr lang="ru-RU" sz="2200" dirty="0" smtClean="0"/>
              <a:t> Минздрава России от 16.08.2017 N 524н</a:t>
            </a:r>
            <a:br>
              <a:rPr lang="ru-RU" sz="2200" dirty="0" smtClean="0"/>
            </a:br>
            <a:r>
              <a:rPr lang="ru-RU" sz="2200" dirty="0" smtClean="0"/>
              <a:t>"Об утверждении Порядка внесения в медицинскую документацию данных о волеизъявлении лица о его несогласии на посмертное предоставление биологического материала для производства биомедицинского клеточного продукта»</a:t>
            </a:r>
            <a:br>
              <a:rPr lang="ru-RU" sz="2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7239000" cy="338677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Минздравом России определено, что волеизъявление гражданина о его несогласии на предоставление биологического материала после смерти для производства биомедицинского клеточного продукта, выраженное им при жизни в устной форме, оформляется в письменном виде и содержится в медицинской документации гражданина (медицинской карте пациента, получающего медицинскую помощь в амбулаторных условиях, или медицинской карте стационарного больного).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Документ, отражающий волеизъявление, оформляется уполномоченным заместителем руководителя медицинской организации в присутствии не менее двух свидетелей и заверяется подписями гражданина, медицинского работника и свидетелей.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44864"/>
          </a:xfrm>
        </p:spPr>
        <p:txBody>
          <a:bodyPr>
            <a:noAutofit/>
          </a:bodyPr>
          <a:lstStyle/>
          <a:p>
            <a:r>
              <a:rPr lang="ru-RU" sz="2000" dirty="0" smtClean="0">
                <a:hlinkClick r:id="rId2"/>
              </a:rPr>
              <a:t>Приказ</a:t>
            </a:r>
            <a:r>
              <a:rPr lang="ru-RU" sz="2000" dirty="0" smtClean="0"/>
              <a:t> Минздрава России от 11.07.2017 N 403н</a:t>
            </a:r>
            <a:br>
              <a:rPr lang="ru-RU" sz="2000" dirty="0" smtClean="0"/>
            </a:br>
            <a:r>
              <a:rPr lang="ru-RU" sz="2000" dirty="0" smtClean="0"/>
              <a:t>"Об утверждении правил отпуска лекарственных препаратов для медицинского применения, в том числе иммунобиологических лекарственных препаратов, аптечными организациями, индивидуальными предпринимателями, имеющими лицензию на фармацевтическую деятельность"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492896"/>
            <a:ext cx="7704856" cy="41764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Минздравом России обновлен порядок отпуска лекарственных препаратов из аптек.</a:t>
            </a: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В частности, определяются: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виды лекарственных препаратов, которые могут отпускаться аптеками, аптечными пунктами, аптечными киосками, индивидуальными предпринимателями, имеющими соответствующую лицензию;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особенности отпуска наркотических препаратов, психотропных лекарственных препаратов, иммунобиологических лекарственных препаратов;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сроки, в течение которых осуществляется отпуск лекарственных препаратов, в том числе с пометками в рецепте "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statim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" (немедленно) и "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cito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" (срочно);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требования к первичной и вторичной упаковке лекарственного препарата, отпускаемого из аптеки;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сроки хранения рецептов на отпущенные лекарственные препараты в аптечной организации;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обязанности работника аптечной организации при выявлении рецептов, выданных с нарушением правил их оформления;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особенности отпуска препаратов, подлежащих предметно-количественному учету;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особенности отпуска препаратов по требованиям-накладным медицинских организаций, индивидуальных предпринимателей, имеющих лицензию на медицинскую деятельность.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964944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hlinkClick r:id="rId2"/>
              </a:rPr>
              <a:t>Приказ</a:t>
            </a:r>
            <a:r>
              <a:rPr lang="ru-RU" sz="2000" dirty="0" smtClean="0"/>
              <a:t> Минтруда России от 30.06.2017 N 544н</a:t>
            </a:r>
            <a:br>
              <a:rPr lang="ru-RU" sz="2000" dirty="0" smtClean="0"/>
            </a:br>
            <a:r>
              <a:rPr lang="ru-RU" sz="2000" dirty="0" smtClean="0"/>
              <a:t>"О внесении изменений в приказ Министерства труда и социальной защиты Российской Федерации от 24 апреля 2015 г. N 250н "Об утверждении особенностей проведения специальной оценки условий труда на рабочих местах отдельных категорий медицинских работников и перечня медицинской аппаратуры (аппаратов, приборов, оборудования), на нормальное функционирование которой могут оказывать воздействие средства измерений, используемые в ходе проведения специальной оценки условий труда«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36912"/>
            <a:ext cx="7848872" cy="381882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Установлены особенности проведения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спецоценки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условий труда медицинских работников, оказывающих психиатрическую и иную медицинскую помощь лицам с психическим расстройством.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Обязательными исследованиям (испытаниям) и измерениям на рабочих местах подлежат: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химический фактор;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биологический фактор;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тяжесть трудового процесса;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напряженность трудового процесса.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При отнесении условий труда к классу (подклассу) условий труда на рабочих местах дополнительно оценивается их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травмоопасность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В случае отнесения условий труда по результатам оценки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травмоопасности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рабочих мест к опасному классу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травмоопасности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итоговый класс (подкласс) условий труда на таких рабочих местах повышается на одну степень.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24784"/>
          </a:xfrm>
        </p:spPr>
        <p:txBody>
          <a:bodyPr>
            <a:normAutofit/>
          </a:bodyPr>
          <a:lstStyle/>
          <a:p>
            <a:r>
              <a:rPr lang="ru-RU" sz="2000" dirty="0" smtClean="0">
                <a:hlinkClick r:id="rId2"/>
              </a:rPr>
              <a:t>Постановление</a:t>
            </a:r>
            <a:r>
              <a:rPr lang="ru-RU" sz="2000" dirty="0" smtClean="0"/>
              <a:t> Правительства РФ от 20.09.2017 N 1129</a:t>
            </a:r>
            <a:br>
              <a:rPr lang="ru-RU" sz="2000" dirty="0" smtClean="0"/>
            </a:br>
            <a:r>
              <a:rPr lang="ru-RU" sz="2000" dirty="0" smtClean="0"/>
              <a:t>"О внесении изменения в Положение о Федеральной службе по надзору в сфере защиты прав потребителей и благополучия человека"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7239000" cy="39628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В соответствии с внесенными изменениями,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Роспотребнадзор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уполномочен устанавливать порядок проведения санитарно-эпидемиологических экспертиз, расследований, обследований, исследований, испытаний, токсикологических, гигиенических и иных видов оценок соблюдения санитарно-эпидемиологических и гигиенических требований, а также порядок выдачи по их результатам санитарно-эпидемиологических заключений.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180968"/>
          </a:xfrm>
        </p:spPr>
        <p:txBody>
          <a:bodyPr>
            <a:noAutofit/>
          </a:bodyPr>
          <a:lstStyle/>
          <a:p>
            <a:r>
              <a:rPr lang="ru-RU" sz="2000" dirty="0" smtClean="0">
                <a:hlinkClick r:id="rId2"/>
              </a:rPr>
              <a:t>Приказ</a:t>
            </a:r>
            <a:r>
              <a:rPr lang="ru-RU" sz="2000" dirty="0" smtClean="0"/>
              <a:t> Минздрава России от 29.08.2017 N 573н</a:t>
            </a:r>
            <a:br>
              <a:rPr lang="ru-RU" sz="2000" dirty="0" smtClean="0"/>
            </a:br>
            <a:r>
              <a:rPr lang="ru-RU" sz="2000" dirty="0" smtClean="0"/>
              <a:t>"О внесении изменения в Положение о Почетной грамоте Министерства здравоохранения Российской Федерации, утвержденное приказом Министерства здравоохранения Российской Федерации от 10 августа 2012 г. N 78н"</a:t>
            </a:r>
            <a:br>
              <a:rPr lang="ru-RU" sz="2000" dirty="0" smtClean="0"/>
            </a:br>
            <a:r>
              <a:rPr lang="ru-RU" sz="2000" dirty="0" smtClean="0"/>
              <a:t>(Зарегистрировано в Минюсте России 21.09.2017 N 48270)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7239000" cy="3098744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Согласно внесенному дополнению, представление кандидата к награждению Почетной грамотой осуществляется не ранее чем через 1 год после награждения иными наградами и (или) поощрениями Министерства.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2276872"/>
          </a:xfrm>
        </p:spPr>
        <p:txBody>
          <a:bodyPr>
            <a:normAutofit/>
          </a:bodyPr>
          <a:lstStyle/>
          <a:p>
            <a:r>
              <a:rPr lang="ru-RU" sz="2000" dirty="0" smtClean="0">
                <a:hlinkClick r:id="rId2"/>
              </a:rPr>
              <a:t>Распоряжение</a:t>
            </a:r>
            <a:r>
              <a:rPr lang="ru-RU" sz="2000" dirty="0" smtClean="0"/>
              <a:t> Правительства РФ от 25.09.2017 N 2045-р</a:t>
            </a:r>
            <a:br>
              <a:rPr lang="ru-RU" sz="2000" dirty="0" smtClean="0"/>
            </a:br>
            <a:r>
              <a:rPr lang="ru-RU" sz="2000" dirty="0" smtClean="0"/>
              <a:t>&lt;Об утверждении Стратегии предупреждения распространения </a:t>
            </a:r>
            <a:r>
              <a:rPr lang="ru-RU" sz="2000" dirty="0" err="1" smtClean="0"/>
              <a:t>антимикробной</a:t>
            </a:r>
            <a:r>
              <a:rPr lang="ru-RU" sz="2000" dirty="0" smtClean="0"/>
              <a:t> </a:t>
            </a:r>
            <a:r>
              <a:rPr lang="ru-RU" sz="2000" dirty="0" err="1" smtClean="0"/>
              <a:t>резистентности</a:t>
            </a:r>
            <a:r>
              <a:rPr lang="ru-RU" sz="2000" dirty="0" smtClean="0"/>
              <a:t> в Российской Федерации&gt;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00808"/>
            <a:ext cx="7776864" cy="475492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Реализация Стратегии предусматривается в два этапа.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I этапе (до 2020 года) предполагается: повышение осведомленности населения о рациональном применении противомикробных лекарственных препаратов, их адекватной замене, недопустимости самолечения, а также увеличение охвата пропагандой иммунопрофилактики и здорового образа жизни населения; профессиональная переподготовка 20 процентов специалистов, ответственных за назначение противомикробных лекарственных препаратов и применение противомикробных химических и биологических средств.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II этапе (до 2030 года) предусматривается профессиональная переподготовка 100 процентов специалистов, ответственных за назначение противомикробных лекарственных препаратов и применение противомикробных химических и биологических средств, по вопросам предупреждения распространения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антимикробной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резистентности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 снижение числа случаев инфекционных заболеваний, связанных с оказанием медицинской помощи, вызванных микроорганизмами с множественной лекарственной устойчивостью.</a:t>
            </a: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964944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hlinkClick r:id="rId2"/>
              </a:rPr>
              <a:t>Постановление</a:t>
            </a:r>
            <a:r>
              <a:rPr lang="ru-RU" sz="2000" dirty="0" smtClean="0"/>
              <a:t> Главного государственного санитарного врача РФ от 07.06.2017 N 83</a:t>
            </a:r>
            <a:br>
              <a:rPr lang="ru-RU" sz="2000" dirty="0" smtClean="0"/>
            </a:br>
            <a:r>
              <a:rPr lang="ru-RU" sz="2000" dirty="0" smtClean="0"/>
              <a:t>"Об утверждении санитарно-эпидемиологических правил и нормативов </a:t>
            </a:r>
            <a:r>
              <a:rPr lang="ru-RU" sz="2000" dirty="0" err="1" smtClean="0"/>
              <a:t>СанПиН</a:t>
            </a:r>
            <a:r>
              <a:rPr lang="ru-RU" sz="2000" dirty="0" smtClean="0"/>
              <a:t> 3.5.2.3472-17 "Санитарно-эпидемиологические требования к организации и проведению дезинсекционных мероприятий в борьбе с членистоногими, имеющими эпидемиологическое и санитарно-гигиеническое значение»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0968"/>
            <a:ext cx="7239000" cy="331476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      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Санитарные правила устанавливают требования к организации и проведению мероприятий по уничтожению и (или) снижению численности, созданию неблагоприятной среды обитания для членистоногих, имеющих эпидемиологическое и санитарно-гигиеническое значение и направлены на предупреждение возникновения и распространения инфекционных и паразитарных заболеваний, переносчиками или этиологией которых являются членистоногие.</a:t>
            </a:r>
          </a:p>
          <a:p>
            <a:pPr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         Соблюдение Санитарных правил является обязательным для граждан, индивидуальных предпринимателей и юридических лиц.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2808312"/>
          </a:xfrm>
        </p:spPr>
        <p:txBody>
          <a:bodyPr>
            <a:noAutofit/>
          </a:bodyPr>
          <a:lstStyle/>
          <a:p>
            <a:r>
              <a:rPr lang="ru-RU" sz="1800" dirty="0" smtClean="0"/>
              <a:t>"</a:t>
            </a:r>
            <a:r>
              <a:rPr lang="ru-RU" sz="1800" dirty="0" smtClean="0">
                <a:hlinkClick r:id="rId2"/>
              </a:rPr>
              <a:t>МР 5.1.0116-17</a:t>
            </a:r>
            <a:r>
              <a:rPr lang="ru-RU" sz="1800" dirty="0" smtClean="0"/>
              <a:t>. 5.1. Организация Госсанэпидслужбы России. </a:t>
            </a:r>
            <a:r>
              <a:rPr lang="ru-RU" sz="1800" dirty="0" err="1" smtClean="0"/>
              <a:t>Риск-ориентированная</a:t>
            </a:r>
            <a:r>
              <a:rPr lang="ru-RU" sz="1800" dirty="0" smtClean="0"/>
              <a:t> модель контрольно-надзорной деятельности в сфере обеспечения санитарно-эпидемиологического благополучия. Классификация хозяйствующих субъектов, видов деятельности и объектов надзора по потенциальному риску причинения вреда здоровью человека для организации плановых контрольно-надзорных мероприятий. Методические рекомендации"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708920"/>
            <a:ext cx="7776864" cy="37468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Плановые проверки соблюдения законодательства о санитарно-эпидемиологическом благополучии населения будут проводиться в зависимости от присвоенной категории риска причинения вреда здоровью.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Категории риска определяются в зависимости от значения показателя потенциального риска причинения вреда здоровью. Проведение плановых проверок в отношении объектов государственного надзора  будут осуществляется со следующей периодичностью: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категории чрезвычайно высокого риска - один раз в календарном году;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категории высокого риска - один раз в 2 года;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категории значительного риска - один раз в 3 года;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категории среднего риска - не чаще чем один раз в 4 года;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категории умеренного риска - не чаще чем один раз в 6 лет.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отношении объектов, отнесенных к категории низкого риска, плановые проверки не проводятся.</a:t>
            </a:r>
          </a:p>
          <a:p>
            <a:pPr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8002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hlinkClick r:id="rId2"/>
              </a:rPr>
              <a:t>Приказ</a:t>
            </a:r>
            <a:r>
              <a:rPr lang="ru-RU" sz="2000" dirty="0" smtClean="0"/>
              <a:t> </a:t>
            </a:r>
            <a:r>
              <a:rPr lang="ru-RU" sz="2000" dirty="0" err="1" smtClean="0"/>
              <a:t>Минобрнауки</a:t>
            </a:r>
            <a:r>
              <a:rPr lang="ru-RU" sz="2000" dirty="0" smtClean="0"/>
              <a:t> России от 22.09.2017 N 971</a:t>
            </a:r>
            <a:br>
              <a:rPr lang="ru-RU" sz="2000" dirty="0" smtClean="0"/>
            </a:br>
            <a:r>
              <a:rPr lang="ru-RU" sz="2000" dirty="0" smtClean="0"/>
              <a:t>"Об утверждении федерального государственного образовательного стандарта высшего образования - </a:t>
            </a:r>
            <a:r>
              <a:rPr lang="ru-RU" sz="2000" dirty="0" err="1" smtClean="0"/>
              <a:t>бакалавриат</a:t>
            </a:r>
            <a:r>
              <a:rPr lang="ru-RU" sz="2000" dirty="0" smtClean="0"/>
              <a:t> по направлению подготовки 34.03.01 Сестринское дело»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7776864" cy="501317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Получение образования по программе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допускается только в образовательной организации высшего образования.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Обучение по программе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Организации может осуществляться в очной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очно-заочной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формах.</a:t>
            </a:r>
          </a:p>
          <a:p>
            <a:pPr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Области профессиональной деятельности и сферы профессиональной деятельности, в которых выпускники, освоившие программу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могут осуществлять профессиональную деятельность: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01 Образование и наука (в сферах: профессионального обучения, профессионального образования и дополнительного профессионального образования; научных исследований);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02 Здравоохранение (в сферах: сохранения и обеспечения здоровья населения; улучшения качества жизни населения путем оказания квалифицированной сестринской помощи; проведения профилактической работы с населением; обеспечения организации работы сестринского персонала);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07 Административно-управленческая и офисная деятельность (в сфере управления персоналом организации).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028840"/>
          </a:xfrm>
        </p:spPr>
        <p:txBody>
          <a:bodyPr>
            <a:noAutofit/>
          </a:bodyPr>
          <a:lstStyle/>
          <a:p>
            <a:r>
              <a:rPr lang="ru-RU" sz="2000" dirty="0" smtClean="0">
                <a:hlinkClick r:id="rId2"/>
              </a:rPr>
              <a:t>Постановление</a:t>
            </a:r>
            <a:r>
              <a:rPr lang="ru-RU" sz="2000" dirty="0" smtClean="0"/>
              <a:t> Правительства РК от 07.09.2017 N 484</a:t>
            </a:r>
            <a:br>
              <a:rPr lang="ru-RU" sz="2000" dirty="0" smtClean="0"/>
            </a:br>
            <a:r>
              <a:rPr lang="ru-RU" sz="2000" dirty="0" smtClean="0"/>
              <a:t>"О внесении изменений в постановление Правительства Республики Коми от 11 сентября 2008 г. N 239 "Об оплате труда работников государственных учреждений здравоохранения Республики Коми"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7239000" cy="38908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Согласно внесенным изменениям с 1 октября 2017 года,  повысились должностные оклады работников учреждений здравоохранения, а так же надбавки за квалификационные категории, в частности для средних медицинских работников:</a:t>
            </a:r>
          </a:p>
          <a:p>
            <a:pPr algn="just">
              <a:buFont typeface="Arial" charset="0"/>
              <a:buChar char="•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За вторую квалификационную категорию 10%</a:t>
            </a:r>
          </a:p>
          <a:p>
            <a:pPr algn="just">
              <a:buFont typeface="Arial" charset="0"/>
              <a:buChar char="•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За первую квалификационную категорию 15%</a:t>
            </a:r>
          </a:p>
          <a:p>
            <a:pPr algn="just">
              <a:buFont typeface="Arial" charset="0"/>
              <a:buChar char="•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За высшую квалификационную категорию 30%</a:t>
            </a:r>
          </a:p>
          <a:p>
            <a:pPr algn="just">
              <a:buFont typeface="Arial" charset="0"/>
              <a:buChar char="•"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643192" cy="2592288"/>
          </a:xfrm>
        </p:spPr>
        <p:txBody>
          <a:bodyPr>
            <a:noAutofit/>
          </a:bodyPr>
          <a:lstStyle/>
          <a:p>
            <a:r>
              <a:rPr lang="ru-RU" sz="2400" dirty="0" smtClean="0">
                <a:hlinkClick r:id="rId2"/>
              </a:rPr>
              <a:t>Постановление</a:t>
            </a:r>
            <a:r>
              <a:rPr lang="ru-RU" sz="2400" dirty="0" smtClean="0"/>
              <a:t> Правительства РФ от 22.07.2017 N 868</a:t>
            </a:r>
            <a:br>
              <a:rPr lang="ru-RU" sz="2400" dirty="0" smtClean="0"/>
            </a:br>
            <a:r>
              <a:rPr lang="ru-RU" sz="2400" dirty="0" smtClean="0"/>
              <a:t>«О внесении изменений в Положение о государственном контроле за обращением медицинских изделий»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7992888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None/>
            </a:pPr>
            <a:r>
              <a:rPr lang="ru-RU" sz="1800" kern="1000" dirty="0" smtClean="0">
                <a:latin typeface="Times New Roman" pitchFamily="18" charset="0"/>
                <a:cs typeface="Times New Roman" pitchFamily="18" charset="0"/>
              </a:rPr>
              <a:t>             При проведении проверок в рамках государственного контроля за обращением медицинских изделий будет применяться </a:t>
            </a:r>
            <a:r>
              <a:rPr lang="ru-RU" sz="1800" kern="1000" dirty="0" err="1" smtClean="0">
                <a:latin typeface="Times New Roman" pitchFamily="18" charset="0"/>
                <a:cs typeface="Times New Roman" pitchFamily="18" charset="0"/>
              </a:rPr>
              <a:t>риск-ориентированный</a:t>
            </a:r>
            <a:r>
              <a:rPr lang="ru-RU" sz="1800" kern="1000" dirty="0" smtClean="0">
                <a:latin typeface="Times New Roman" pitchFamily="18" charset="0"/>
                <a:cs typeface="Times New Roman" pitchFamily="18" charset="0"/>
              </a:rPr>
              <a:t> подход.</a:t>
            </a:r>
          </a:p>
          <a:p>
            <a:pPr algn="just">
              <a:buNone/>
            </a:pPr>
            <a:r>
              <a:rPr lang="ru-RU" sz="1800" kern="1000" dirty="0" smtClean="0">
                <a:latin typeface="Times New Roman" pitchFamily="18" charset="0"/>
                <a:cs typeface="Times New Roman" pitchFamily="18" charset="0"/>
              </a:rPr>
              <a:t>          Отнесение объектов государственного контроля к определенной категории риска осуществляется на основании критериев отнесения объектов государственного контроля к определенной категории риска.</a:t>
            </a:r>
          </a:p>
          <a:p>
            <a:pPr algn="just">
              <a:buNone/>
            </a:pPr>
            <a:r>
              <a:rPr lang="ru-RU" sz="1800" kern="1000" dirty="0" smtClean="0">
                <a:latin typeface="Times New Roman" pitchFamily="18" charset="0"/>
                <a:cs typeface="Times New Roman" pitchFamily="18" charset="0"/>
              </a:rPr>
              <a:t>           Проведение плановых проверок в отношении объектов государственного контроля в зависимости от присвоенной категории риска осуществляется со следующей периодичностью:</a:t>
            </a:r>
          </a:p>
          <a:p>
            <a:pPr algn="just"/>
            <a:r>
              <a:rPr lang="ru-RU" sz="1800" kern="1000" dirty="0" smtClean="0">
                <a:latin typeface="Times New Roman" pitchFamily="18" charset="0"/>
                <a:cs typeface="Times New Roman" pitchFamily="18" charset="0"/>
              </a:rPr>
              <a:t>а) для категории значительного риска - один раз в 3 года;</a:t>
            </a:r>
          </a:p>
          <a:p>
            <a:pPr algn="just"/>
            <a:r>
              <a:rPr lang="ru-RU" sz="1800" kern="1000" dirty="0" smtClean="0">
                <a:latin typeface="Times New Roman" pitchFamily="18" charset="0"/>
                <a:cs typeface="Times New Roman" pitchFamily="18" charset="0"/>
              </a:rPr>
              <a:t>б) для категории среднего риска - не чаще одного раза в 5 лет;</a:t>
            </a:r>
          </a:p>
          <a:p>
            <a:pPr algn="just"/>
            <a:r>
              <a:rPr lang="ru-RU" sz="1800" kern="1000" dirty="0" smtClean="0">
                <a:latin typeface="Times New Roman" pitchFamily="18" charset="0"/>
                <a:cs typeface="Times New Roman" pitchFamily="18" charset="0"/>
              </a:rPr>
              <a:t>в) для категории умеренного риска - не чаще одного раза в 6 лет.</a:t>
            </a:r>
          </a:p>
          <a:p>
            <a:pPr algn="just">
              <a:buNone/>
            </a:pPr>
            <a:r>
              <a:rPr lang="ru-RU" sz="1800" kern="1000" dirty="0" smtClean="0">
                <a:latin typeface="Times New Roman" pitchFamily="18" charset="0"/>
                <a:cs typeface="Times New Roman" pitchFamily="18" charset="0"/>
              </a:rPr>
              <a:t>            В отношении объектов государственного контроля, отнесенных к категории низкого риска, плановые проверки не проводятся.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52776"/>
          </a:xfrm>
        </p:spPr>
        <p:txBody>
          <a:bodyPr>
            <a:normAutofit/>
          </a:bodyPr>
          <a:lstStyle/>
          <a:p>
            <a:r>
              <a:rPr lang="ru-RU" sz="2000" dirty="0" smtClean="0">
                <a:hlinkClick r:id="rId2"/>
              </a:rPr>
              <a:t>Постановление</a:t>
            </a:r>
            <a:r>
              <a:rPr lang="ru-RU" sz="2000" dirty="0" smtClean="0"/>
              <a:t> Правительства РК от 13.10.2017 N 539</a:t>
            </a:r>
            <a:br>
              <a:rPr lang="ru-RU" sz="2000" dirty="0" smtClean="0"/>
            </a:br>
            <a:r>
              <a:rPr lang="ru-RU" sz="2000" dirty="0" smtClean="0"/>
              <a:t>"О внесении изменений в некоторые постановления правительства Республики Коми "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7704856" cy="4680520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В частности внесены изменения в постановление Правительства Республики Коми от 11 сентября 2008 г. N 239 "Об оплате труда работников государственных учреждений здравоохранения Республики Коми»</a:t>
            </a:r>
          </a:p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Исключены показатели и порядок отнесения государственных учреждений здравоохранения Республики Коми к группам по оплате труда руководителей</a:t>
            </a:r>
          </a:p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Показатели и порядок отнесения государственных учреждений здравоохранения Республики Коми к группам по оплате труда руководителей утверждаются Министерством здравоохранения Республики Коми;</a:t>
            </a:r>
          </a:p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Должностной оклад главной медсестры согласно постановлению определяются в размере на 10-30 процентов ниже должностного оклада руководителя учреждения.</a:t>
            </a:r>
          </a:p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Исключен термин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непрерывного стажа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работы дающего право на получение надбавок за непрерывный стаж работы. </a:t>
            </a:r>
          </a:p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На получение надбавок за стаж работы засчитывается время работы как по основной работе, так и работе по совместительству на любых должностях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не зависимо от перерывов в работе</a:t>
            </a:r>
          </a:p>
          <a:p>
            <a:pPr algn="just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algn="just"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Картинка 203 из 196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286000" y="3105835"/>
            <a:ext cx="53103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Благодарю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внимание! </a:t>
            </a:r>
            <a:endParaRPr lang="ru-RU" sz="6000" b="1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4080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hlinkClick r:id="rId2"/>
              </a:rPr>
              <a:t>Постановление</a:t>
            </a:r>
            <a:r>
              <a:rPr lang="ru-RU" sz="2400" dirty="0" smtClean="0"/>
              <a:t> Правительства РФ от 31.07.2017 N 907 "О внесении изменений в Положение о федеральном государственном надзоре в сфере обращения лекарственных средств"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8172400" cy="482693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kern="100" dirty="0" smtClean="0">
                <a:latin typeface="Times New Roman" pitchFamily="18" charset="0"/>
                <a:cs typeface="Times New Roman" pitchFamily="18" charset="0"/>
              </a:rPr>
              <a:t>           Государственный надзор в сфере обращения лекарственных средств будет осуществляться с применением </a:t>
            </a:r>
            <a:r>
              <a:rPr lang="ru-RU" sz="1800" kern="100" dirty="0" err="1" smtClean="0">
                <a:latin typeface="Times New Roman" pitchFamily="18" charset="0"/>
                <a:cs typeface="Times New Roman" pitchFamily="18" charset="0"/>
              </a:rPr>
              <a:t>риск-ориентированного</a:t>
            </a:r>
            <a:r>
              <a:rPr lang="ru-RU" sz="1800" kern="100" dirty="0" smtClean="0">
                <a:latin typeface="Times New Roman" pitchFamily="18" charset="0"/>
                <a:cs typeface="Times New Roman" pitchFamily="18" charset="0"/>
              </a:rPr>
              <a:t> подхода.</a:t>
            </a:r>
          </a:p>
          <a:p>
            <a:pPr algn="just">
              <a:buNone/>
            </a:pPr>
            <a:r>
              <a:rPr lang="ru-RU" sz="1800" kern="100" dirty="0" smtClean="0">
                <a:latin typeface="Times New Roman" pitchFamily="18" charset="0"/>
                <a:cs typeface="Times New Roman" pitchFamily="18" charset="0"/>
              </a:rPr>
              <a:t>           Отнесение деятельности юридических лиц, индивидуальных предпринимателей и (или) используемых ими производственных объектов к определенной категории риска осуществляется в соответствии с критериями тяжести потенциальных негативных последствий возможного несоблюдения обязательных требований и с учетом критериев возможного несоблюдения обязательных требований.</a:t>
            </a:r>
          </a:p>
          <a:p>
            <a:pPr algn="just">
              <a:buNone/>
            </a:pPr>
            <a:r>
              <a:rPr lang="ru-RU" sz="1800" kern="100" dirty="0" smtClean="0">
                <a:latin typeface="Times New Roman" pitchFamily="18" charset="0"/>
                <a:cs typeface="Times New Roman" pitchFamily="18" charset="0"/>
              </a:rPr>
              <a:t>           Проведение плановых проверок юридических лиц, индивидуальных предпринимателей и (или) используемых ими производственных объектов в зависимости от категории риска осуществляется со следующей периодичностью:</a:t>
            </a:r>
          </a:p>
          <a:p>
            <a:pPr algn="just"/>
            <a:r>
              <a:rPr lang="ru-RU" sz="1800" kern="100" dirty="0" smtClean="0">
                <a:latin typeface="Times New Roman" pitchFamily="18" charset="0"/>
                <a:cs typeface="Times New Roman" pitchFamily="18" charset="0"/>
              </a:rPr>
              <a:t>для категории значительного риска - один раз в 3 года;</a:t>
            </a:r>
          </a:p>
          <a:p>
            <a:pPr algn="just"/>
            <a:r>
              <a:rPr lang="ru-RU" sz="1800" kern="100" dirty="0" smtClean="0">
                <a:latin typeface="Times New Roman" pitchFamily="18" charset="0"/>
                <a:cs typeface="Times New Roman" pitchFamily="18" charset="0"/>
              </a:rPr>
              <a:t>для категории среднего риска - не чаще одного раза в 5 лет;</a:t>
            </a:r>
          </a:p>
          <a:p>
            <a:pPr algn="just"/>
            <a:r>
              <a:rPr lang="ru-RU" sz="1800" kern="100" dirty="0" smtClean="0">
                <a:latin typeface="Times New Roman" pitchFamily="18" charset="0"/>
                <a:cs typeface="Times New Roman" pitchFamily="18" charset="0"/>
              </a:rPr>
              <a:t>для категории умеренного риска - не чаще одного раза в 6 лет.</a:t>
            </a:r>
          </a:p>
          <a:p>
            <a:pPr algn="just"/>
            <a:r>
              <a:rPr lang="ru-RU" sz="1800" kern="100" dirty="0" smtClean="0">
                <a:latin typeface="Times New Roman" pitchFamily="18" charset="0"/>
                <a:cs typeface="Times New Roman" pitchFamily="18" charset="0"/>
              </a:rPr>
              <a:t>В отношении объектов государственного надзора, отнесенных к категории низкого риска, плановые проверки не проводятся.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2160240"/>
          </a:xfrm>
        </p:spPr>
        <p:txBody>
          <a:bodyPr>
            <a:noAutofit/>
          </a:bodyPr>
          <a:lstStyle/>
          <a:p>
            <a:r>
              <a:rPr lang="ru-RU" sz="2000" dirty="0" smtClean="0">
                <a:hlinkClick r:id="rId2"/>
              </a:rPr>
              <a:t>Приказ</a:t>
            </a:r>
            <a:r>
              <a:rPr lang="ru-RU" sz="2000" dirty="0" smtClean="0"/>
              <a:t> Минздрава России от 04.07.2017 N 380н</a:t>
            </a:r>
            <a:br>
              <a:rPr lang="ru-RU" sz="2000" dirty="0" smtClean="0"/>
            </a:br>
            <a:r>
              <a:rPr lang="ru-RU" sz="2000" dirty="0" smtClean="0"/>
              <a:t>"О внесении изменений в Порядок оказания медицинской помощи по профилю "детская онкология", утвержденный приказом Министерства здравоохранения Российской Федерации от 31 октября 2012 г. N 560н"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780928"/>
            <a:ext cx="7516688" cy="36748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Установлены предельные сроки диагностики онкологических заболеваний и оказания специализированной медицинской помощи детям. В частности, консультация врача - детского онколога детского онкологического кабинета медицинской организации должна быть проведена не позднее 5 рабочих дней с даты выдачи направления на консультацию.</a:t>
            </a:r>
          </a:p>
          <a:p>
            <a:pPr algn="just"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003232" cy="2952328"/>
          </a:xfrm>
        </p:spPr>
        <p:txBody>
          <a:bodyPr>
            <a:noAutofit/>
          </a:bodyPr>
          <a:lstStyle/>
          <a:p>
            <a:r>
              <a:rPr lang="ru-RU" sz="2400" dirty="0" smtClean="0">
                <a:hlinkClick r:id="rId2"/>
              </a:rPr>
              <a:t>Приказ</a:t>
            </a:r>
            <a:r>
              <a:rPr lang="ru-RU" sz="2400" dirty="0" smtClean="0"/>
              <a:t> Минздрава России от 04.07.2017 N 379н</a:t>
            </a:r>
            <a:br>
              <a:rPr lang="ru-RU" sz="2400" dirty="0" smtClean="0"/>
            </a:br>
            <a:r>
              <a:rPr lang="ru-RU" sz="2400" dirty="0" smtClean="0"/>
              <a:t>"О внесении изменений в Порядок оказания медицинской помощи населению по профилю "онкология", утвержденный приказом Министерства здравоохранения Российской Федерации от 15 ноября 2012 г. N 915н"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780928"/>
            <a:ext cx="7632848" cy="38164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Установлены предельные сроки диагностики онкологических заболеваний и оказания специализированной медицинской помощи больным. В частности, при подозрении или выявлении у больного онкологического заболевания консультация в первичном онкологическом кабинете или отделении должна быть проведена не позднее 5 рабочих дней с даты выдачи направления на консультацию.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239000" cy="3168352"/>
          </a:xfrm>
        </p:spPr>
        <p:txBody>
          <a:bodyPr>
            <a:noAutofit/>
          </a:bodyPr>
          <a:lstStyle/>
          <a:p>
            <a:r>
              <a:rPr lang="ru-RU" sz="2400" dirty="0" smtClean="0"/>
              <a:t>"</a:t>
            </a:r>
            <a:r>
              <a:rPr lang="ru-RU" sz="2400" dirty="0" smtClean="0">
                <a:hlinkClick r:id="rId2"/>
              </a:rPr>
              <a:t>МУ 3.5.1.3439-17</a:t>
            </a:r>
            <a:r>
              <a:rPr lang="ru-RU" sz="2400" dirty="0" smtClean="0"/>
              <a:t>. 3.5.1. Эпидемиология. </a:t>
            </a:r>
            <a:r>
              <a:rPr lang="ru-RU" sz="2400" dirty="0" err="1" smtClean="0"/>
              <a:t>Дезинфектология</a:t>
            </a:r>
            <a:r>
              <a:rPr lang="ru-RU" sz="2400" dirty="0" smtClean="0"/>
              <a:t>. Дезинфекция. </a:t>
            </a:r>
            <a:br>
              <a:rPr lang="ru-RU" sz="2400" dirty="0" smtClean="0"/>
            </a:br>
            <a:r>
              <a:rPr lang="ru-RU" sz="2400" dirty="0" smtClean="0"/>
              <a:t>Оценка чувствительности к дезинфицирующим средствам микроорганизмов, циркулирующих в медицинских организациях. Методические указания»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7427168" cy="30987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Методические указания устанавливают порядок организации и осуществления оценки чувствительности микроорганизмов, циркулирующих в медицинских организациях, к дезинфицирующим средствам с целью выявления микроорганизмов, устойчивых к дезинфицирующим средствам, организации и проведения мероприятий по выбору  эффективных дезинфицирующих средств.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239000" cy="388843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hlinkClick r:id="rId2"/>
              </a:rPr>
              <a:t>Постановление</a:t>
            </a:r>
            <a:r>
              <a:rPr lang="ru-RU" sz="2200" dirty="0" smtClean="0"/>
              <a:t> Правительства РФ от 29.07.2017 N 903</a:t>
            </a:r>
            <a:br>
              <a:rPr lang="ru-RU" sz="2200" dirty="0" smtClean="0"/>
            </a:br>
            <a:r>
              <a:rPr lang="ru-RU" sz="2200" dirty="0" smtClean="0"/>
              <a:t>«О внесении изменений в некоторые акты Правительства Российской Федерации в связи с совершенствованием контроля за оборотом наркотических средств и психотропных веществ»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861048"/>
            <a:ext cx="7560840" cy="29969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i="1" dirty="0" smtClean="0"/>
              <a:t>          </a:t>
            </a:r>
            <a:r>
              <a:rPr lang="ru-RU" sz="2000" dirty="0" smtClean="0"/>
              <a:t>Расширен перечень запрещенных в РФ наркотических средств и психотропных веществ.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765144"/>
          </a:xfrm>
        </p:spPr>
        <p:txBody>
          <a:bodyPr>
            <a:normAutofit/>
          </a:bodyPr>
          <a:lstStyle/>
          <a:p>
            <a:r>
              <a:rPr lang="ru-RU" sz="2000" dirty="0" smtClean="0">
                <a:hlinkClick r:id="rId2"/>
              </a:rPr>
              <a:t>Приказ</a:t>
            </a:r>
            <a:r>
              <a:rPr lang="ru-RU" sz="2000" dirty="0" smtClean="0"/>
              <a:t> МВД России от 21.07.2017 N 495</a:t>
            </a:r>
            <a:br>
              <a:rPr lang="ru-RU" sz="2000" dirty="0" smtClean="0"/>
            </a:br>
            <a:r>
              <a:rPr lang="ru-RU" sz="2000" dirty="0" smtClean="0"/>
              <a:t>"Об утверждении Административного регламента Министерства внутренних дел Российской Федерации по предоставлению государственной услуги по выдаче заключений о соответствии объектов и помещений, в которых осуществляются деятельность, связанная с оборотом наркотических средств, психотропных веществ и внесенных в Список I </a:t>
            </a:r>
            <a:r>
              <a:rPr lang="ru-RU" sz="2000" dirty="0" err="1" smtClean="0"/>
              <a:t>прекурсоров</a:t>
            </a:r>
            <a:r>
              <a:rPr lang="ru-RU" sz="2000" dirty="0" smtClean="0"/>
              <a:t>, и (или) культивирование </a:t>
            </a:r>
            <a:r>
              <a:rPr lang="ru-RU" sz="2000" dirty="0" err="1" smtClean="0"/>
              <a:t>наркосодержащих</a:t>
            </a:r>
            <a:r>
              <a:rPr lang="ru-RU" sz="2000" dirty="0" smtClean="0"/>
              <a:t> растений, установленным требованиям к оснащению этих объектов и помещений инженерно-техническими средствами охраны"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395536" y="6597352"/>
            <a:ext cx="7239000" cy="696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1987</TotalTime>
  <Words>2399</Words>
  <Application>Microsoft Office PowerPoint</Application>
  <PresentationFormat>Экран (4:3)</PresentationFormat>
  <Paragraphs>141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Изящная</vt:lpstr>
      <vt:lpstr>Обзор нормативных документов В СФЕРЕ ЗДРАВООХРАНЕНИЯ </vt:lpstr>
      <vt:lpstr>Федеральный закон от 29.07.2017 N 221-ФЗ "О внесении изменений в статьи 1 и 42 Федерального закона "О санитарно-эпидемиологическом благополучии населения"  </vt:lpstr>
      <vt:lpstr>Постановление Правительства РФ от 22.07.2017 N 868 «О внесении изменений в Положение о государственном контроле за обращением медицинских изделий»   </vt:lpstr>
      <vt:lpstr>Постановление Правительства РФ от 31.07.2017 N 907 "О внесении изменений в Положение о федеральном государственном надзоре в сфере обращения лекарственных средств" </vt:lpstr>
      <vt:lpstr>Приказ Минздрава России от 04.07.2017 N 380н "О внесении изменений в Порядок оказания медицинской помощи по профилю "детская онкология", утвержденный приказом Министерства здравоохранения Российской Федерации от 31 октября 2012 г. N 560н"</vt:lpstr>
      <vt:lpstr>Приказ Минздрава России от 04.07.2017 N 379н "О внесении изменений в Порядок оказания медицинской помощи населению по профилю "онкология", утвержденный приказом Министерства здравоохранения Российской Федерации от 15 ноября 2012 г. N 915н"  </vt:lpstr>
      <vt:lpstr>"МУ 3.5.1.3439-17. 3.5.1. Эпидемиология. Дезинфектология. Дезинфекция.  Оценка чувствительности к дезинфицирующим средствам микроорганизмов, циркулирующих в медицинских организациях. Методические указания» </vt:lpstr>
      <vt:lpstr>Постановление Правительства РФ от 29.07.2017 N 903 «О внесении изменений в некоторые акты Правительства Российской Федерации в связи с совершенствованием контроля за оборотом наркотических средств и психотропных веществ»     </vt:lpstr>
      <vt:lpstr>Приказ МВД России от 21.07.2017 N 495 "Об утверждении Административного регламента Министерства внутренних дел Российской Федерации по предоставлению государственной услуги по выдаче заключений о соответствии объектов и помещений, в которых осуществляются деятельность, связанная с оборотом наркотических средств, психотропных веществ и внесенных в Список I прекурсоров, и (или) культивирование наркосодержащих растений, установленным требованиям к оснащению этих объектов и помещений инженерно-техническими средствами охраны"</vt:lpstr>
      <vt:lpstr>Приказ МВД России от 17.07.2017 N 469 "Об утверждении Административного регламента Министерства внутренних дел Российской Федерации по предоставлению государственной услуги по выдаче заключений об отсутствии у работников, которые в силу своих служебных обязанностей получат доступ непосредственно к прекурсорам наркотических средств и психотропных веществ, непогашенной или неснятой судимости за преступление средней тяжести, тяжкое и особо тяжкое преступление или преступление, связанное с незаконным оборотом наркотических средств, психотропных веществ и их прекурсоров либо с незаконным культивированием наркосодержащих растений, в том числе совершенное за пределами Российской Федерации"</vt:lpstr>
      <vt:lpstr>Приказ МВД России от 26.06.2017 N 411 «Об утверждении Административного регламента Министерства внутренних дел Российской Федерации исполнения государственной функции по осуществлению государственного контроля (надзора) в сфере деятельности, связанной с оборотом прекурсоров наркотических средств и психотропных веществ»</vt:lpstr>
      <vt:lpstr>Приказ МВД России от 02.08.2017 N 593 "Об утверждении Административного регламента Министерства внутренних дел Российской Федерации по предоставлению государственной услуги по выдаче разрешений Министерства внутренних дел Российской Федерации на право ввоза (вывоза) наркотических средств, психотропных веществ и их прекурсоров"</vt:lpstr>
      <vt:lpstr>Постановление Правительства РФ от 14.08.2017 N 967 "Об особенностях осуществления закупки медицинских изделий одноразового применения (использования) из поливинилхлоридных пластиков для обеспечения государственных и муниципальных нужд" </vt:lpstr>
      <vt:lpstr>Постановление Правительства РФ от 14.08.2017 N 968 "О внесении изменений в постановление Правительства Российской Федерации от 5 февраля 2015 г. N 102"</vt:lpstr>
      <vt:lpstr>Приказ Минздрава России от 10.08.2017 N 514н "О Порядке проведения профилактических медицинских осмотров несовершеннолетних« </vt:lpstr>
      <vt:lpstr>Приказ Минтруда России от 13.06.2017 N 486н "Об утверждении Порядка разработки и реализации индивидуальной программы реабилитации или абилитации инвалида, индивидуальной программы реабилитации или абилитации ребенка-инвалида, выдаваемых федеральными государственными учреждениями медико-социальной экспертизы, и их форм"     </vt:lpstr>
      <vt:lpstr>Постановление Главного государственного санитарного врача РФ от 29.03.2017 N 44 "Об утверждении санитарно-эпидемиологических правил СП 3.1.7.3465-17 "Профилактика чумы" (Зарегистрировано в Минюсте России 16.08.2017 N 47817)   </vt:lpstr>
      <vt:lpstr>Постановление Главного государственного санитарного врача РФ от 29.03.2017 N 45 "О внесении изменений в санитарно-эпидемиологические правила СП 3.1.7.2629-10 "Профилактика сибирской язвы", утвержденные постановлением Главного государственного санитарного врача Российской Федерации от 13.05.2010 N 56"   </vt:lpstr>
      <vt:lpstr>Постановление Главного государственного санитарного врача РФ от 08.06.2017 N 84 "Об утверждении санитарно-эпидемиологических правил СП 3.1.1.3473-17 "Профилактика брюшного тифа и паратифов"</vt:lpstr>
      <vt:lpstr>Приказ Минздрава России от 16.08.2017 N 524н "Об утверждении Порядка внесения в медицинскую документацию данных о волеизъявлении лица о его несогласии на посмертное предоставление биологического материала для производства биомедицинского клеточного продукта»  </vt:lpstr>
      <vt:lpstr>Приказ Минздрава России от 11.07.2017 N 403н "Об утверждении правил отпуска лекарственных препаратов для медицинского применения, в том числе иммунобиологических лекарственных препаратов, аптечными организациями, индивидуальными предпринимателями, имеющими лицензию на фармацевтическую деятельность"</vt:lpstr>
      <vt:lpstr>Приказ Минтруда России от 30.06.2017 N 544н "О внесении изменений в приказ Министерства труда и социальной защиты Российской Федерации от 24 апреля 2015 г. N 250н "Об утверждении особенностей проведения специальной оценки условий труда на рабочих местах отдельных категорий медицинских работников и перечня медицинской аппаратуры (аппаратов, приборов, оборудования), на нормальное функционирование которой могут оказывать воздействие средства измерений, используемые в ходе проведения специальной оценки условий труда« </vt:lpstr>
      <vt:lpstr>Постановление Правительства РФ от 20.09.2017 N 1129 "О внесении изменения в Положение о Федеральной службе по надзору в сфере защиты прав потребителей и благополучия человека"</vt:lpstr>
      <vt:lpstr>Приказ Минздрава России от 29.08.2017 N 573н "О внесении изменения в Положение о Почетной грамоте Министерства здравоохранения Российской Федерации, утвержденное приказом Министерства здравоохранения Российской Федерации от 10 августа 2012 г. N 78н" (Зарегистрировано в Минюсте России 21.09.2017 N 48270) </vt:lpstr>
      <vt:lpstr>Распоряжение Правительства РФ от 25.09.2017 N 2045-р &lt;Об утверждении Стратегии предупреждения распространения антимикробной резистентности в Российской Федерации&gt; </vt:lpstr>
      <vt:lpstr>Постановление Главного государственного санитарного врача РФ от 07.06.2017 N 83 "Об утверждении санитарно-эпидемиологических правил и нормативов СанПиН 3.5.2.3472-17 "Санитарно-эпидемиологические требования к организации и проведению дезинсекционных мероприятий в борьбе с членистоногими, имеющими эпидемиологическое и санитарно-гигиеническое значение»  </vt:lpstr>
      <vt:lpstr>"МР 5.1.0116-17. 5.1. Организация Госсанэпидслужбы России. Риск-ориентированная модель контрольно-надзорной деятельности в сфере обеспечения санитарно-эпидемиологического благополучия. Классификация хозяйствующих субъектов, видов деятельности и объектов надзора по потенциальному риску причинения вреда здоровью человека для организации плановых контрольно-надзорных мероприятий. Методические рекомендации" </vt:lpstr>
      <vt:lpstr>Приказ Минобрнауки России от 22.09.2017 N 971 "Об утверждении федерального государственного образовательного стандарта высшего образования - бакалавриат по направлению подготовки 34.03.01 Сестринское дело» </vt:lpstr>
      <vt:lpstr>Постановление Правительства РК от 07.09.2017 N 484 "О внесении изменений в постановление Правительства Республики Коми от 11 сентября 2008 г. N 239 "Об оплате труда работников государственных учреждений здравоохранения Республики Коми"</vt:lpstr>
      <vt:lpstr>Постановление Правительства РК от 13.10.2017 N 539 "О внесении изменений в некоторые постановления правительства Республики Коми "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НОВОЕ В ЗАКОНОДАТЕЛЬСТВЕ В СФЕРЕ ЗДРАВООХРАНЕНИЯ </dc:title>
  <dc:creator>Кощеева Светлана Михайловна</dc:creator>
  <cp:lastModifiedBy>kosheeva_s</cp:lastModifiedBy>
  <cp:revision>208</cp:revision>
  <dcterms:created xsi:type="dcterms:W3CDTF">2015-02-17T10:31:20Z</dcterms:created>
  <dcterms:modified xsi:type="dcterms:W3CDTF">2017-10-31T06:14:44Z</dcterms:modified>
</cp:coreProperties>
</file>