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57" r:id="rId10"/>
    <p:sldId id="262" r:id="rId11"/>
    <p:sldId id="273" r:id="rId12"/>
    <p:sldId id="274" r:id="rId13"/>
    <p:sldId id="263" r:id="rId14"/>
    <p:sldId id="268" r:id="rId15"/>
    <p:sldId id="271" r:id="rId16"/>
    <p:sldId id="269" r:id="rId17"/>
    <p:sldId id="270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1D50B-F7E2-4852-A947-CFDED871432A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C578A-24FD-4521-B816-45E620BF5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80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578A-24FD-4521-B816-45E620BF5D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34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578A-24FD-4521-B816-45E620BF5D8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6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346B-CDE9-400F-8CA0-490616D5CBF2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68C0-A1EE-4551-BB79-BCFC4308BFC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346B-CDE9-400F-8CA0-490616D5CBF2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68C0-A1EE-4551-BB79-BCFC4308BF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346B-CDE9-400F-8CA0-490616D5CBF2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68C0-A1EE-4551-BB79-BCFC4308BF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346B-CDE9-400F-8CA0-490616D5CBF2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68C0-A1EE-4551-BB79-BCFC4308BF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346B-CDE9-400F-8CA0-490616D5CBF2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68C0-A1EE-4551-BB79-BCFC4308BF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346B-CDE9-400F-8CA0-490616D5CBF2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68C0-A1EE-4551-BB79-BCFC4308BF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346B-CDE9-400F-8CA0-490616D5CBF2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68C0-A1EE-4551-BB79-BCFC4308BFC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346B-CDE9-400F-8CA0-490616D5CBF2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68C0-A1EE-4551-BB79-BCFC4308BF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346B-CDE9-400F-8CA0-490616D5CBF2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68C0-A1EE-4551-BB79-BCFC4308BF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346B-CDE9-400F-8CA0-490616D5CBF2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68C0-A1EE-4551-BB79-BCFC4308BF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346B-CDE9-400F-8CA0-490616D5CBF2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68C0-A1EE-4551-BB79-BCFC4308BFC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87346B-CDE9-400F-8CA0-490616D5CBF2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B568C0-A1EE-4551-BB79-BCFC4308BF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948203"/>
            <a:ext cx="5637010" cy="882119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Докладчик: Несанелис Ю.А.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8281" y="2120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 автономное  учреждение  здравоохранения Республики  Коми «Консультативно-диагностический центр»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209" y="2132856"/>
            <a:ext cx="8175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«Основные документы, регламентирующие деятельность лабораторной службы»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68" y="5085184"/>
            <a:ext cx="1719632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613141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состоянии и мерах  по совершенствованию лабораторного обеспечения диагностики и лечения пациентов в учреждениях  здравоохранения Российской Федерации»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77073"/>
            <a:ext cx="3217803" cy="2780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 МЗ РФ   от 25 декабря 1997 года  			№ 380 </a:t>
            </a:r>
          </a:p>
        </p:txBody>
      </p:sp>
    </p:spTree>
    <p:extLst>
      <p:ext uri="{BB962C8B-B14F-4D97-AF65-F5344CB8AC3E}">
        <p14:creationId xmlns:p14="http://schemas.microsoft.com/office/powerpoint/2010/main" val="318484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556792"/>
            <a:ext cx="86044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Рассмотреть состояние лабораторного обеспечения .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Организовать работу КДЛ.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Принять меры по дальнейшему развитию и укреплению материально-технической базы КДЛ.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Обеспечить в полном объёме проведение клинических лабораторных исследований.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Повысить уровень руководства.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Усилить роль региональных организационно-методических центров.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Планирование мероприятий по организации и повышению эффективности КДЛ.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Внедрение лабораторных технологий.</a:t>
            </a:r>
          </a:p>
          <a:p>
            <a:endParaRPr lang="ru-R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38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868" y="1700808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Привести наименование должностей в КДЛ в соответствии с настоящим приказом.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Использовать расчётные нормы времени и методику расчёта цен на лабораторные исследования.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Предоставить право главным врачам учреждений здравоохранения устанавливать численность персонала.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Обеспечить регулярную подготовку специалистов.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Разработать номенклатуру и перечень лабораторных исследований.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Осуществлять приём квалификационного экзамена для получения сертификата специалиста по специальности «Клиническая лабораторная диагностика».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27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0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МЗ РФ от 21 февраля 2000 года                   			№ 64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«Об утверждении номенклатуры клинических лабораторных исследований»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52736"/>
            <a:ext cx="4104456" cy="3502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876303"/>
            <a:ext cx="3775217" cy="362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7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7684" y="26064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МЗ РФ от 7 февраля 2000 года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№ 45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630" y="1268760"/>
            <a:ext cx="87294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системе мер по повышению качества 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клинических  лабораторных  исследований     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учреждениях здравоохранения 	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	 	Российской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Федерации»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26783"/>
            <a:ext cx="4536504" cy="30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5456" y="116632"/>
            <a:ext cx="183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Приложение 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76122" y="764703"/>
            <a:ext cx="7701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Положение об организации управления качеством  клинических лабораторных исследований  в учреждениях здравоохранения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755576" y="2348880"/>
            <a:ext cx="2010108" cy="1060342"/>
          </a:xfrm>
          <a:prstGeom prst="downArrow">
            <a:avLst>
              <a:gd name="adj1" fmla="val 50000"/>
              <a:gd name="adj2" fmla="val 75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572626" y="2348880"/>
            <a:ext cx="2010108" cy="1060342"/>
          </a:xfrm>
          <a:prstGeom prst="downArrow">
            <a:avLst>
              <a:gd name="adj1" fmla="val 50000"/>
              <a:gd name="adj2" fmla="val 75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996" y="3611631"/>
            <a:ext cx="46090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мер по управлению качеством клинических лабораторных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исследований: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Планирование качества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Управление качеством 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Обеспечение качества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Контроль качества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Содействие главных специалистов</a:t>
            </a:r>
          </a:p>
          <a:p>
            <a:pPr>
              <a:buClr>
                <a:srgbClr val="FF0000"/>
              </a:buCl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по КДЛ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3611631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Типовая модель «Руководства по качеству исследований в клинико диагностической лаборатории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»: 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Общая часть(структура КДЛ, кадровое обеспечение, условия деятельности)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 обеспечения качества деятельности КДЛ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Учётно-отчётная документация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Перечень основных документов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655962" y="500084"/>
            <a:ext cx="191666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17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135104"/>
            <a:ext cx="183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Приложение 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76470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Правила внутрилабораторного контроля качества количественных  лабораторных исследований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3717032"/>
            <a:ext cx="34957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положения: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Термины и определения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Погрешности измерения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8928" y="3717031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Внутрилабораторный контроль качества лабораторных исследований с использованием контрольных материалов: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Контрольные материалы (виды, требования) 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Порядок проведения контроля качества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Правила проведения контроля качества с использованием проб пациентов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495700" y="497112"/>
            <a:ext cx="190535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>
            <a:off x="436216" y="2204864"/>
            <a:ext cx="2010108" cy="1060342"/>
          </a:xfrm>
          <a:prstGeom prst="downArrow">
            <a:avLst>
              <a:gd name="adj1" fmla="val 50000"/>
              <a:gd name="adj2" fmla="val 75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401058" y="2204864"/>
            <a:ext cx="2010108" cy="1060342"/>
          </a:xfrm>
          <a:prstGeom prst="downArrow">
            <a:avLst>
              <a:gd name="adj1" fmla="val 50000"/>
              <a:gd name="adj2" fmla="val 75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1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8316" y="118396"/>
            <a:ext cx="183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Приложение 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7212" y="764702"/>
            <a:ext cx="7986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Временные нормы точности клинических лабораторных исследований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3789040"/>
            <a:ext cx="37444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Предельно допустимые значения систематических и случайных погрешностей результатов клинических лабораторных исследований.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0677" y="3789040"/>
            <a:ext cx="5562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Биологически обоснованные нормы аналитической точности клинических лабораторных исследований и методика их расчёта: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Принятые обозначения 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Принципы расчёта целевых значений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Принципы расчёта допустим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ых пределов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погрешностей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527209" y="2212876"/>
            <a:ext cx="2010108" cy="1060342"/>
          </a:xfrm>
          <a:prstGeom prst="downArrow">
            <a:avLst>
              <a:gd name="adj1" fmla="val 50000"/>
              <a:gd name="adj2" fmla="val 75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364088" y="2204864"/>
            <a:ext cx="2010108" cy="1060342"/>
          </a:xfrm>
          <a:prstGeom prst="downArrow">
            <a:avLst>
              <a:gd name="adj1" fmla="val 50000"/>
              <a:gd name="adj2" fmla="val 75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48962" y="507240"/>
            <a:ext cx="179202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83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9724" y="0"/>
            <a:ext cx="80942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Приказ МЗ РФ от 26 мая 2003 года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		№ 220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утверждении отраслевого стандарта «Правила проведения внутрилабораторного контроля качества количественных методов клинических лабораторных исследований с использованием контрольных материалов»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1" y="494116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 с целью нормативного обеспечения  повседневных внутрилабораторных процедур контроля качества.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31640" y="5733256"/>
            <a:ext cx="223224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3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27" y="15156"/>
            <a:ext cx="91393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МЗ РФ от 3 августа 2012 года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№ 66н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утверждении порядка и сроков совершенствования медицинскими работниками профессиональных знаний и навыков путём обучения по дополнительным профессиональным образовательным программам в образовательных и научных организациях».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39985"/>
            <a:ext cx="2852440" cy="222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2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81271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Факторы, отражающие юридический аспект деятельности медицинского персонала: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5" y="2204864"/>
            <a:ext cx="92119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знание своих прав и обязанностей;</a:t>
            </a:r>
          </a:p>
          <a:p>
            <a:pPr marL="457200" indent="-45720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знание нормативно-правовой базы профессиональной деятельности;</a:t>
            </a:r>
          </a:p>
          <a:p>
            <a:pPr marL="457200" indent="-45720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уверенность в возможности защиты своих прав;</a:t>
            </a:r>
          </a:p>
          <a:p>
            <a:pPr marL="457200" indent="-45720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наличие возможности обратиться за юридической помощью;</a:t>
            </a:r>
          </a:p>
          <a:p>
            <a:pPr marL="457200" indent="-45720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защита профессиональных интересов сестринского персонала профессиональными сестринскими ассоциациями.</a:t>
            </a:r>
          </a:p>
        </p:txBody>
      </p:sp>
    </p:spTree>
    <p:extLst>
      <p:ext uri="{BB962C8B-B14F-4D97-AF65-F5344CB8AC3E}">
        <p14:creationId xmlns:p14="http://schemas.microsoft.com/office/powerpoint/2010/main" val="114203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90318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МЗ и СР РФ от 23 июля 2010 года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 541н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утверждении Единого квалификационного справочника должностей руководителей, специалистов и служащих», раздел «Квалификационные характеристики должностей работников в сфере здравоохранения».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94" y="4437112"/>
            <a:ext cx="3135206" cy="2420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0229" y="4416524"/>
            <a:ext cx="390344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Характеристики должностей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Должностные обязанности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877272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Главный</a:t>
            </a:r>
          </a:p>
          <a:p>
            <a:r>
              <a:rPr lang="ru-RU" dirty="0" smtClean="0"/>
              <a:t>врач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90132" y="5860512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Санитар-</a:t>
            </a:r>
          </a:p>
          <a:p>
            <a:r>
              <a:rPr lang="ru-RU" dirty="0" smtClean="0"/>
              <a:t>водитель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139581" y="5998299"/>
            <a:ext cx="16984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88063"/>
            <a:ext cx="7668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МЗ РФ от 20 декабря 2012 года № 1183н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утверждении номенклатуры должностей медицинских работников и фармацевтических работников»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17156"/>
            <a:ext cx="3305401" cy="35009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96" y="2995452"/>
            <a:ext cx="3219599" cy="34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6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9724" y="188640"/>
            <a:ext cx="80942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МЗ СССР от 4 октября 1980 года 			№ 1030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утверждении форм первичной медицинской документации учреждений здравоохранения»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93843"/>
            <a:ext cx="3888432" cy="2916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36996"/>
            <a:ext cx="4047138" cy="277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056" y="-38100"/>
            <a:ext cx="849694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МЗ и СР РФ от 12апреля 2011 года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   № 302н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утверждении перечней вредных и (или) опасных производственных факторов и работ, при выполнении которых проводятся обязательные предварительные и периодические медицинские осмотры (обследования),и порядка проведения обязательных предварительных и периодических медицинских осмотров(обследований) работников, занятых на тяжёлых работах и на работах с вредными и (или) опасными условиями труда»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332656"/>
            <a:ext cx="183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Приложение 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7882" y="732766"/>
            <a:ext cx="4973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Перечень факторов при которых проводятся медицинские осмотры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0201" y="1689482"/>
            <a:ext cx="38691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Химические факторы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Биологические факторы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Физические факторы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Факторы трудового процесса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315" y="3012921"/>
            <a:ext cx="183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Приложение</a:t>
            </a:r>
            <a:r>
              <a:rPr lang="ru-RU" dirty="0" smtClean="0"/>
              <a:t> 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8178" y="3413031"/>
            <a:ext cx="4219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Перечень работ при выполнении которых проводятся медицинские осмотры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315" y="4956083"/>
            <a:ext cx="190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Приложение 3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178" y="5323295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Порядок проведения медицинских осмотров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90" y="3792505"/>
            <a:ext cx="4620920" cy="2380371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3995936" y="732766"/>
            <a:ext cx="1837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83568" y="3413031"/>
            <a:ext cx="1656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92315" y="5323295"/>
            <a:ext cx="1835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9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9724" y="242064"/>
            <a:ext cx="79867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МЗ РФ от 23 апреля 2013 года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		№ 240н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«Порядок и сроки прохождения медицинскими работниками и фармацевтическими работниками аттестации для получения квалификационной категории»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452807"/>
            <a:ext cx="54299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Общие положения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аттестационных комиссий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Проведение аттестации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95700"/>
            <a:ext cx="3129510" cy="269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0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724" y="0"/>
            <a:ext cx="79867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Приказ МЗ и МЕДПРОМ РФ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от 16 августа 1994 года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№ 170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мерах по совершенствованию профилактики и лечения ВИЧ-инфекции в Российской Федерации»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47251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67218"/>
            <a:ext cx="6063811" cy="318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3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209" y="3441321"/>
            <a:ext cx="183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Приложение 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2957" y="3838415"/>
            <a:ext cx="4054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Рекомендуемый перечень специалистов подразделений территориального Центра по профилактике и борьбе со СПИДом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441321"/>
            <a:ext cx="183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Приложение 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3841803"/>
            <a:ext cx="5178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Положение о кабинете психосоциального консультирования и добровольного обследования на 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7661" y="5411463"/>
            <a:ext cx="43414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Общие положения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кабинета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Функциональные обязанности сотрудников кабинета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56634"/>
            <a:ext cx="183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Приложение 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13626" y="429894"/>
            <a:ext cx="7916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Методические указания по организации лечебно-диагностической помощи и диспансерного наблюдения за больными ВИЧ-инфекцией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СПИДом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02308" y="1667207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Клиника, диагностика и лечение ВИЧ-инфекции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Диспансерное наблюдение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Этапность медицинской помощи больным ВИЧ-инфекцией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991077" y="429894"/>
            <a:ext cx="17700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27209" y="3838415"/>
            <a:ext cx="1837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580112" y="3838415"/>
            <a:ext cx="1728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5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4752" y="73549"/>
            <a:ext cx="79867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ГОСТ Р ИСО 15189-2015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стандарт Российской Федерации. Лаборатории медицинские. Частные требования к качеству и компетентности.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2628094"/>
            <a:ext cx="421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Вступил в силу с 1 июня 2016 года.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028204"/>
            <a:ext cx="9096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Разработан в Московском государственном медицинском университете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им. И.М.Сеченова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344" y="4293096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Область применения 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Нормативные ссылки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Термины и определения 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Требования к менеджменту 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Технические требования (персонал, помещения, оборудование, реагенты, выдача результатов и т. д.)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38082" y="3028204"/>
            <a:ext cx="41044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27209" y="3382147"/>
            <a:ext cx="81492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851920" y="3736090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12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73549"/>
            <a:ext cx="78488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ГОСТ Р 530079.4-2008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лабораторные клинические. Обеспечение качества клинических лабораторных исследований. Часть 4. Правила ведения преаналитического этапа.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812" y="3501008"/>
            <a:ext cx="8856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Область применения 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Нормативные ссылки 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Правила ведения преаналитического этапа клинических лабораторных исследований: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3295" y="4485580"/>
            <a:ext cx="65527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положения 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Требования  к условия и процедурам взятия биоматериала 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Особенности условий взятия специальных видов исследований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Процедуры первичной обработки образцов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Требования к условиям хранения и транспортировки образцов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294" y="2968663"/>
            <a:ext cx="359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Утверждён 18 декабря 2008 года.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0374" y="2958134"/>
            <a:ext cx="424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Введён в действие с 1января 2010 года.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55812" y="3327466"/>
            <a:ext cx="35770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720374" y="3327466"/>
            <a:ext cx="4245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79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90150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Профессиональный риск, связанный с юридическим аспектом: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636912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психосоматические расстройства;</a:t>
            </a:r>
          </a:p>
          <a:p>
            <a:pPr marL="457200" indent="-45720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синдром хронической усталости;</a:t>
            </a:r>
          </a:p>
          <a:p>
            <a:pPr marL="457200" indent="-45720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синдром эмоционального выгорания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433131"/>
            <a:ext cx="2666269" cy="18482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0" y="4433131"/>
            <a:ext cx="2507026" cy="184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3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165882"/>
            <a:ext cx="4804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Постановление от 18 мая 2010 года №58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569620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утверждении СанПиН 2.1.3.2630-10.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«Санитарно-эпидемиологические требования к организациям, осуществляющим медицинскую деятельность»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62" y="3124165"/>
            <a:ext cx="90701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Общие требования к организациям, осуществляющим медицинскую деятельность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Организация дезинфекционных и стерилизационных мероприятий в организациях, осуществляющих медицинскую деятельность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Профилактика внутрибольничных инфекций в стационарах(отделениях) хирургического профиля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Профилактика внутрибольничных инфекций в акушерских стационарах (отделениях) 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Санитарно-гигиенические требования к стоматологическим медицинским организациям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Санитарно-эпидемиологические требования к устройству, оборудованию и эксплуатации фельдшерско-акушерских пунктов, амбулаторий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163114"/>
            <a:ext cx="5289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Постановление от 9 декабря 2010 года №163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02801"/>
            <a:ext cx="7704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утверждении СанПиН 2.1.7.2790-10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«Санитарно-эпидемиологические требования к обращению с медицинскими отходами»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564904"/>
            <a:ext cx="8856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Область применения и общие положения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Классификация медицинских отходов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Требования к организации системы обращения с медицинскими отходами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Требования к сбору медицинских отходов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Способы и методы обеззараживания и (или) обезвреживания медицинских отходов классов Б и В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Требования к условиям временного хранения(накопления) медицинских отходов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Требования к организации транспортирования медицинских отходов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Учёт и контроль за движением медицинских отходов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Производственный контроль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Требования к организации участка по обращению с медицинскими отходами классов Б и В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9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348733"/>
            <a:ext cx="5070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Постановление от 28 января 2008 года №4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52536" y="908720"/>
            <a:ext cx="9607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утверждении санитарно-эпидемиологических правил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 1.3.2322-08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«Безопасность работы с микроорганизмами 3-4 групп патогенности (опасности) и возбудителями паразитарных болезней»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149080"/>
            <a:ext cx="86409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Область применения 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Требования к организации работ с патогенными биологическими агентами 3-4 групп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Требования к порядку действий по ликвидации аварий при работе с патогенными биологическими агентами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Организация контроля выполнения требований биологической безопасности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3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318235"/>
            <a:ext cx="5184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Постановление от 28 ноября 2013 года №64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6173" y="908720"/>
            <a:ext cx="93198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утверждении санитарно-эпидемиологических правил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 1.3.3118-13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«Безопасность работы с микроорганизмами 1-2 групп патогенности (опасности)»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687901"/>
            <a:ext cx="91310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Область применения 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Требования к организации работ с ПБА 1-2 групп в лабораториях 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Требования к работе в госпиталях, изоляторах и обсерваторах в очагах заболеваний, вызванных микроорганизмами 1-2 групп патогенности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Требования к патолого-анатомической работе в очагах заболеваний, вызванных микроорганизмами 1-2 групп патогенности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Требования к порядку выезда сотрудников организации, работающих с ПБА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Организация контроля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2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81270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закон Российской Федерации от 21 ноября 2011 года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№323-ФЗ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основах охраны здоровья граждан в Российской Федерации»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5" y="2708920"/>
            <a:ext cx="9289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Общие положения (предмет регулирования ФЗ,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   основные понятия используемые в ФЗ).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принципы охраны здоровья.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Полномочия федеральных органов государственной          	   власти, органов государственной власти субъектов 	   Российской Федерации.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4.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Права и обязанности граждан в сфере охраны здоровья.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5.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Организация охраны здоровья.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6.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Охрана здоровья матери и ребенка, вопросы семьи и 	   репродуктивного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308073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420888"/>
            <a:ext cx="89277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8.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Медицинские мероприятия, осуществляемые в связи            	    со смертью человека.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9.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Медицинские работники и фармацевтические 		    работники, медицинские организации.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10.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Программа государственных гарантий бесплатного                   	     оказания гражданам медицинской помощи.       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11.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Финансовое обеспечение в сфере охраны здоровья.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12.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контроля в сфере охраны здоровья. 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13.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Ответственность в сфере охраны здоровья.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14.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Заключительные положения.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248" y="1556792"/>
            <a:ext cx="82809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7.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Медицинская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экспертиза и медицинское 		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освидетельствование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1853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1640" y="147098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закон Российской Федерации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30 марта 1999 года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 52-ФЗ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санитарно-эпидемиологическом  благополучии населения»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2393867"/>
            <a:ext cx="89289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1.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Общие положения.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2.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Права и обязанности граждан, 	 	  		     индивидуальных предпринимателей и 	  	     юридических лиц  в области обеспечения  		  санитарно-эпидемиологического благополучия 	     населения.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3.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Санитарно-эпидемиологические требования 	     обеспечения безопасности среды обитания 	     для здоровья человека.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44008" y="2069614"/>
            <a:ext cx="630301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688" y="1070428"/>
            <a:ext cx="896063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4.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Санитарно-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противоэпидемические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     (профилактические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мероприятия.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5.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Государственное регулирование в области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     обеспечения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санитарно-эпидемиологического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     благополучия населения.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6.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Организация федерального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  			     государственного санитарно-	  		 	     эпидемиологического надзора.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7.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Ответственность за нарушение санитарного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     законодательства.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8.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Заключительные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положения. </a:t>
            </a:r>
            <a:endParaRPr lang="ru-RU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14324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9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88640"/>
            <a:ext cx="76328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закон Российской Федерации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 26 июня 2008 года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102-ФЗ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обеспечении единства измерений»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95" y="2066077"/>
            <a:ext cx="9001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1.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Общие положения(цели и сфера действия ФЗ,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     основные понятия , законодательство).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2.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Требования к изменениям, единицам  	  	     величин, эталонам единиц величин, 	 	 	    стандартным образцам, средствам измерений.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3.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Государственное регулирование в области 	     обеспечения единства измерений.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4.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Калибровка средств измерений.</a:t>
            </a: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5.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Аккредитация в области обеспечения 	  	     единства измерений.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64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584" r="67761" b="56150"/>
          <a:stretch/>
        </p:blipFill>
        <p:spPr bwMode="auto">
          <a:xfrm>
            <a:off x="4695" y="0"/>
            <a:ext cx="1045029" cy="10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061" y="1772816"/>
            <a:ext cx="89289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Федеральный информационный фонд по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  	     обеспечению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единства измерений.</a:t>
            </a: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7.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Организационные основы обеспечения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     единства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измерений.</a:t>
            </a: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8.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Ответственность за нарушения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 	  	     законодательства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Российской Федерации об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     обеспечении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единства измерений.</a:t>
            </a: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9.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Финансирование в области обеспечения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 	     единства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измерений.</a:t>
            </a: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10.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Заключительные положения.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3337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1514</TotalTime>
  <Words>1226</Words>
  <Application>Microsoft Office PowerPoint</Application>
  <PresentationFormat>Экран (4:3)</PresentationFormat>
  <Paragraphs>233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117</cp:revision>
  <dcterms:created xsi:type="dcterms:W3CDTF">2019-06-16T17:35:14Z</dcterms:created>
  <dcterms:modified xsi:type="dcterms:W3CDTF">2019-06-20T05:59:59Z</dcterms:modified>
</cp:coreProperties>
</file>